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xlsx" ContentType="application/vnd.openxmlformats-officedocument.spreadsheetml.sheet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5" autoAdjust="0"/>
    <p:restoredTop sz="94660"/>
  </p:normalViewPr>
  <p:slideViewPr>
    <p:cSldViewPr snapToGrid="0">
      <p:cViewPr>
        <p:scale>
          <a:sx n="83" d="100"/>
          <a:sy n="83" d="100"/>
        </p:scale>
        <p:origin x="280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No. of ‘Hits’ to Growth Hub website based on access to Covid 19  content pages including tracking access to specific pages, including click throughs to GOV.UK or Public Health England in previous week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Sheet1!$B$14:$AW$14</c:f>
              <c:strCache>
                <c:ptCount val="12"/>
                <c:pt idx="0">
                  <c:v>w/c 23.3.20</c:v>
                </c:pt>
                <c:pt idx="1">
                  <c:v>w/c 30.3.20</c:v>
                </c:pt>
                <c:pt idx="2">
                  <c:v>w/c 6.4.20</c:v>
                </c:pt>
                <c:pt idx="3">
                  <c:v>w/c 13.4.20</c:v>
                </c:pt>
                <c:pt idx="4">
                  <c:v>w/c 20.4.20</c:v>
                </c:pt>
                <c:pt idx="5">
                  <c:v>w/c 27.4.20</c:v>
                </c:pt>
                <c:pt idx="6">
                  <c:v>w/c 4.5.20</c:v>
                </c:pt>
                <c:pt idx="7">
                  <c:v>w/c 11.5.20</c:v>
                </c:pt>
                <c:pt idx="8">
                  <c:v>w/c 18.5.20</c:v>
                </c:pt>
                <c:pt idx="9">
                  <c:v>w/c 25.5.20</c:v>
                </c:pt>
                <c:pt idx="10">
                  <c:v>w/c 1.6.20</c:v>
                </c:pt>
                <c:pt idx="11">
                  <c:v>w/c 8.6.20</c:v>
                </c:pt>
              </c:strCache>
            </c:strRef>
          </c:cat>
          <c:val>
            <c:numRef>
              <c:f>Sheet1!$B$16:$AT$16</c:f>
              <c:numCache>
                <c:formatCode>#,##0</c:formatCode>
                <c:ptCount val="12"/>
                <c:pt idx="0">
                  <c:v>1974.0</c:v>
                </c:pt>
                <c:pt idx="1">
                  <c:v>5102.0</c:v>
                </c:pt>
                <c:pt idx="2">
                  <c:v>7177.0</c:v>
                </c:pt>
                <c:pt idx="3">
                  <c:v>9280.0</c:v>
                </c:pt>
                <c:pt idx="4">
                  <c:v>11347.0</c:v>
                </c:pt>
                <c:pt idx="5">
                  <c:v>13485.0</c:v>
                </c:pt>
                <c:pt idx="6">
                  <c:v>15391.0</c:v>
                </c:pt>
                <c:pt idx="7">
                  <c:v>17313.0</c:v>
                </c:pt>
                <c:pt idx="8">
                  <c:v>18983.0</c:v>
                </c:pt>
                <c:pt idx="9">
                  <c:v>20032.0</c:v>
                </c:pt>
                <c:pt idx="10">
                  <c:v>21311.0</c:v>
                </c:pt>
                <c:pt idx="11">
                  <c:v>23040.0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6FA-4E78-85DA-F24F1233B8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22268704"/>
        <c:axId val="2121527568"/>
      </c:lineChart>
      <c:catAx>
        <c:axId val="212226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1527568"/>
        <c:crosses val="autoZero"/>
        <c:auto val="1"/>
        <c:lblAlgn val="ctr"/>
        <c:lblOffset val="100"/>
        <c:noMultiLvlLbl val="0"/>
      </c:catAx>
      <c:valAx>
        <c:axId val="212152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2268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Interactions with businesses where Covid 19 and related support schemes have been discussed (Total of all interactions)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Sheet1!$B$14:$AW$14</c:f>
              <c:strCache>
                <c:ptCount val="12"/>
                <c:pt idx="0">
                  <c:v>w/c 23.3.20</c:v>
                </c:pt>
                <c:pt idx="1">
                  <c:v>w/c 30.3.20</c:v>
                </c:pt>
                <c:pt idx="2">
                  <c:v>w/c 6.4.20</c:v>
                </c:pt>
                <c:pt idx="3">
                  <c:v>w/c 13.4.20</c:v>
                </c:pt>
                <c:pt idx="4">
                  <c:v>w/c 20.4.20</c:v>
                </c:pt>
                <c:pt idx="5">
                  <c:v>w/c 27.4.20</c:v>
                </c:pt>
                <c:pt idx="6">
                  <c:v>w/c 4.5.20</c:v>
                </c:pt>
                <c:pt idx="7">
                  <c:v>w/c 11.5.20</c:v>
                </c:pt>
                <c:pt idx="8">
                  <c:v>w/c 18.5.20</c:v>
                </c:pt>
                <c:pt idx="9">
                  <c:v>w/c 25.5.20</c:v>
                </c:pt>
                <c:pt idx="10">
                  <c:v>w/c 1.6.20</c:v>
                </c:pt>
                <c:pt idx="11">
                  <c:v>w/c 8.6.20</c:v>
                </c:pt>
              </c:strCache>
            </c:strRef>
          </c:cat>
          <c:val>
            <c:numRef>
              <c:f>Sheet1!$B$17:$AT$17</c:f>
              <c:numCache>
                <c:formatCode>#,##0</c:formatCode>
                <c:ptCount val="12"/>
                <c:pt idx="0">
                  <c:v>66.0</c:v>
                </c:pt>
                <c:pt idx="1">
                  <c:v>159.0</c:v>
                </c:pt>
                <c:pt idx="2">
                  <c:v>231.0</c:v>
                </c:pt>
                <c:pt idx="3">
                  <c:v>296.0</c:v>
                </c:pt>
                <c:pt idx="4">
                  <c:v>694.0</c:v>
                </c:pt>
                <c:pt idx="5">
                  <c:v>1156.0</c:v>
                </c:pt>
                <c:pt idx="6">
                  <c:v>1568.0</c:v>
                </c:pt>
                <c:pt idx="7">
                  <c:v>1880.0</c:v>
                </c:pt>
                <c:pt idx="8">
                  <c:v>2057.0</c:v>
                </c:pt>
                <c:pt idx="9">
                  <c:v>2190.0</c:v>
                </c:pt>
                <c:pt idx="10">
                  <c:v>2395.0</c:v>
                </c:pt>
                <c:pt idx="11">
                  <c:v>2565.0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CAE-47ED-8526-600F7C9322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68836832"/>
        <c:axId val="-2096924144"/>
      </c:lineChart>
      <c:catAx>
        <c:axId val="-206883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6924144"/>
        <c:crosses val="autoZero"/>
        <c:auto val="1"/>
        <c:lblAlgn val="ctr"/>
        <c:lblOffset val="100"/>
        <c:noMultiLvlLbl val="0"/>
      </c:catAx>
      <c:valAx>
        <c:axId val="-2096924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8836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No. of telephone enquiries and basic signposting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Sheet1!$B$14:$AW$14</c:f>
              <c:strCache>
                <c:ptCount val="12"/>
                <c:pt idx="0">
                  <c:v>w/c 23.3.20</c:v>
                </c:pt>
                <c:pt idx="1">
                  <c:v>w/c 30.3.20</c:v>
                </c:pt>
                <c:pt idx="2">
                  <c:v>w/c 6.4.20</c:v>
                </c:pt>
                <c:pt idx="3">
                  <c:v>w/c 13.4.20</c:v>
                </c:pt>
                <c:pt idx="4">
                  <c:v>w/c 20.4.20</c:v>
                </c:pt>
                <c:pt idx="5">
                  <c:v>w/c 27.4.20</c:v>
                </c:pt>
                <c:pt idx="6">
                  <c:v>w/c 4.5.20</c:v>
                </c:pt>
                <c:pt idx="7">
                  <c:v>w/c 11.5.20</c:v>
                </c:pt>
                <c:pt idx="8">
                  <c:v>w/c 18.5.20</c:v>
                </c:pt>
                <c:pt idx="9">
                  <c:v>w/c 25.5.20</c:v>
                </c:pt>
                <c:pt idx="10">
                  <c:v>w/c 1.6.20</c:v>
                </c:pt>
                <c:pt idx="11">
                  <c:v>w/c 8.6.20</c:v>
                </c:pt>
              </c:strCache>
            </c:strRef>
          </c:cat>
          <c:val>
            <c:numRef>
              <c:f>Sheet1!$B$18:$AT$18</c:f>
              <c:numCache>
                <c:formatCode>#,##0</c:formatCode>
                <c:ptCount val="12"/>
                <c:pt idx="0">
                  <c:v>42.0</c:v>
                </c:pt>
                <c:pt idx="1">
                  <c:v>95.0</c:v>
                </c:pt>
                <c:pt idx="2">
                  <c:v>131.0</c:v>
                </c:pt>
                <c:pt idx="3">
                  <c:v>148.0</c:v>
                </c:pt>
                <c:pt idx="4">
                  <c:v>171.0</c:v>
                </c:pt>
                <c:pt idx="5">
                  <c:v>190.0</c:v>
                </c:pt>
                <c:pt idx="6">
                  <c:v>205.0</c:v>
                </c:pt>
                <c:pt idx="7">
                  <c:v>222.0</c:v>
                </c:pt>
                <c:pt idx="8">
                  <c:v>252.0</c:v>
                </c:pt>
                <c:pt idx="9">
                  <c:v>281.0</c:v>
                </c:pt>
                <c:pt idx="10">
                  <c:v>293.0</c:v>
                </c:pt>
                <c:pt idx="11">
                  <c:v>331.0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CA3-4280-997D-9C8C7EA15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71389040"/>
        <c:axId val="-2071386432"/>
      </c:lineChart>
      <c:catAx>
        <c:axId val="-207138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1386432"/>
        <c:crosses val="autoZero"/>
        <c:auto val="1"/>
        <c:lblAlgn val="ctr"/>
        <c:lblOffset val="100"/>
        <c:noMultiLvlLbl val="0"/>
      </c:catAx>
      <c:valAx>
        <c:axId val="-207138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138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No. of face-to-face/telephone/video appointments (light touch) 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Sheet1!$B$14:$AW$14</c:f>
              <c:strCache>
                <c:ptCount val="12"/>
                <c:pt idx="0">
                  <c:v>w/c 23.3.20</c:v>
                </c:pt>
                <c:pt idx="1">
                  <c:v>w/c 30.3.20</c:v>
                </c:pt>
                <c:pt idx="2">
                  <c:v>w/c 6.4.20</c:v>
                </c:pt>
                <c:pt idx="3">
                  <c:v>w/c 13.4.20</c:v>
                </c:pt>
                <c:pt idx="4">
                  <c:v>w/c 20.4.20</c:v>
                </c:pt>
                <c:pt idx="5">
                  <c:v>w/c 27.4.20</c:v>
                </c:pt>
                <c:pt idx="6">
                  <c:v>w/c 4.5.20</c:v>
                </c:pt>
                <c:pt idx="7">
                  <c:v>w/c 11.5.20</c:v>
                </c:pt>
                <c:pt idx="8">
                  <c:v>w/c 18.5.20</c:v>
                </c:pt>
                <c:pt idx="9">
                  <c:v>w/c 25.5.20</c:v>
                </c:pt>
                <c:pt idx="10">
                  <c:v>w/c 1.6.20</c:v>
                </c:pt>
                <c:pt idx="11">
                  <c:v>w/c 8.6.20</c:v>
                </c:pt>
              </c:strCache>
            </c:strRef>
          </c:cat>
          <c:val>
            <c:numRef>
              <c:f>Sheet1!$B$19:$AT$19</c:f>
              <c:numCache>
                <c:formatCode>#,##0</c:formatCode>
                <c:ptCount val="12"/>
                <c:pt idx="0">
                  <c:v>12.0</c:v>
                </c:pt>
                <c:pt idx="1">
                  <c:v>38.0</c:v>
                </c:pt>
                <c:pt idx="2">
                  <c:v>61.0</c:v>
                </c:pt>
                <c:pt idx="3">
                  <c:v>73.0</c:v>
                </c:pt>
                <c:pt idx="4">
                  <c:v>412.0</c:v>
                </c:pt>
                <c:pt idx="5">
                  <c:v>821.0</c:v>
                </c:pt>
                <c:pt idx="6">
                  <c:v>1189.0</c:v>
                </c:pt>
                <c:pt idx="7">
                  <c:v>1436.0</c:v>
                </c:pt>
                <c:pt idx="8">
                  <c:v>1515.0</c:v>
                </c:pt>
                <c:pt idx="9">
                  <c:v>1587.0</c:v>
                </c:pt>
                <c:pt idx="10">
                  <c:v>1757.0</c:v>
                </c:pt>
                <c:pt idx="11">
                  <c:v>1865.0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EAB-4318-9AFD-AD8B7CE43D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63777952"/>
        <c:axId val="-2063775008"/>
      </c:lineChart>
      <c:catAx>
        <c:axId val="-206377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3775008"/>
        <c:crosses val="autoZero"/>
        <c:auto val="1"/>
        <c:lblAlgn val="ctr"/>
        <c:lblOffset val="100"/>
        <c:noMultiLvlLbl val="0"/>
      </c:catAx>
      <c:valAx>
        <c:axId val="-206377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3777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No. of face-to-face/telephone/video appointments (medium &amp; high touch)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Sheet1!$B$14:$AW$14</c:f>
              <c:strCache>
                <c:ptCount val="12"/>
                <c:pt idx="0">
                  <c:v>w/c 23.3.20</c:v>
                </c:pt>
                <c:pt idx="1">
                  <c:v>w/c 30.3.20</c:v>
                </c:pt>
                <c:pt idx="2">
                  <c:v>w/c 6.4.20</c:v>
                </c:pt>
                <c:pt idx="3">
                  <c:v>w/c 13.4.20</c:v>
                </c:pt>
                <c:pt idx="4">
                  <c:v>w/c 20.4.20</c:v>
                </c:pt>
                <c:pt idx="5">
                  <c:v>w/c 27.4.20</c:v>
                </c:pt>
                <c:pt idx="6">
                  <c:v>w/c 4.5.20</c:v>
                </c:pt>
                <c:pt idx="7">
                  <c:v>w/c 11.5.20</c:v>
                </c:pt>
                <c:pt idx="8">
                  <c:v>w/c 18.5.20</c:v>
                </c:pt>
                <c:pt idx="9">
                  <c:v>w/c 25.5.20</c:v>
                </c:pt>
                <c:pt idx="10">
                  <c:v>w/c 1.6.20</c:v>
                </c:pt>
                <c:pt idx="11">
                  <c:v>w/c 8.6.20</c:v>
                </c:pt>
              </c:strCache>
            </c:strRef>
          </c:cat>
          <c:val>
            <c:numRef>
              <c:f>Sheet1!$B$20:$AT$20</c:f>
              <c:numCache>
                <c:formatCode>#,##0</c:formatCode>
                <c:ptCount val="12"/>
                <c:pt idx="0">
                  <c:v>7.0</c:v>
                </c:pt>
                <c:pt idx="1">
                  <c:v>16.0</c:v>
                </c:pt>
                <c:pt idx="2">
                  <c:v>24.0</c:v>
                </c:pt>
                <c:pt idx="3">
                  <c:v>32.0</c:v>
                </c:pt>
                <c:pt idx="4">
                  <c:v>44.0</c:v>
                </c:pt>
                <c:pt idx="5">
                  <c:v>57.0</c:v>
                </c:pt>
                <c:pt idx="6">
                  <c:v>64.0</c:v>
                </c:pt>
                <c:pt idx="7">
                  <c:v>82.0</c:v>
                </c:pt>
                <c:pt idx="8">
                  <c:v>97.0</c:v>
                </c:pt>
                <c:pt idx="9">
                  <c:v>106.0</c:v>
                </c:pt>
                <c:pt idx="10">
                  <c:v>116.0</c:v>
                </c:pt>
                <c:pt idx="11">
                  <c:v>129.0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507-4FD8-BF2E-95C6FC909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65924032"/>
        <c:axId val="-2065921088"/>
      </c:lineChart>
      <c:catAx>
        <c:axId val="-206592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5921088"/>
        <c:crosses val="autoZero"/>
        <c:auto val="1"/>
        <c:lblAlgn val="ctr"/>
        <c:lblOffset val="100"/>
        <c:noMultiLvlLbl val="0"/>
      </c:catAx>
      <c:valAx>
        <c:axId val="-2065921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5924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Number of other Covid 19-focused web-based interactions (e.g.   contact forms, web chats)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Sheet1!$B$14:$AW$14</c:f>
              <c:strCache>
                <c:ptCount val="12"/>
                <c:pt idx="0">
                  <c:v>w/c 23.3.20</c:v>
                </c:pt>
                <c:pt idx="1">
                  <c:v>w/c 30.3.20</c:v>
                </c:pt>
                <c:pt idx="2">
                  <c:v>w/c 6.4.20</c:v>
                </c:pt>
                <c:pt idx="3">
                  <c:v>w/c 13.4.20</c:v>
                </c:pt>
                <c:pt idx="4">
                  <c:v>w/c 20.4.20</c:v>
                </c:pt>
                <c:pt idx="5">
                  <c:v>w/c 27.4.20</c:v>
                </c:pt>
                <c:pt idx="6">
                  <c:v>w/c 4.5.20</c:v>
                </c:pt>
                <c:pt idx="7">
                  <c:v>w/c 11.5.20</c:v>
                </c:pt>
                <c:pt idx="8">
                  <c:v>w/c 18.5.20</c:v>
                </c:pt>
                <c:pt idx="9">
                  <c:v>w/c 25.5.20</c:v>
                </c:pt>
                <c:pt idx="10">
                  <c:v>w/c 1.6.20</c:v>
                </c:pt>
                <c:pt idx="11">
                  <c:v>w/c 8.6.20</c:v>
                </c:pt>
              </c:strCache>
            </c:strRef>
          </c:cat>
          <c:val>
            <c:numRef>
              <c:f>Sheet1!$B$21:$AT$21</c:f>
              <c:numCache>
                <c:formatCode>#,##0</c:formatCode>
                <c:ptCount val="12"/>
                <c:pt idx="0">
                  <c:v>5.0</c:v>
                </c:pt>
                <c:pt idx="1">
                  <c:v>10.0</c:v>
                </c:pt>
                <c:pt idx="2">
                  <c:v>15.0</c:v>
                </c:pt>
                <c:pt idx="3">
                  <c:v>43.0</c:v>
                </c:pt>
                <c:pt idx="4">
                  <c:v>67.0</c:v>
                </c:pt>
                <c:pt idx="5">
                  <c:v>88.0</c:v>
                </c:pt>
                <c:pt idx="6">
                  <c:v>110.0</c:v>
                </c:pt>
                <c:pt idx="7">
                  <c:v>140.0</c:v>
                </c:pt>
                <c:pt idx="8">
                  <c:v>193.0</c:v>
                </c:pt>
                <c:pt idx="9">
                  <c:v>216.0</c:v>
                </c:pt>
                <c:pt idx="10">
                  <c:v>229.0</c:v>
                </c:pt>
                <c:pt idx="11">
                  <c:v>240.0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FCA-44EA-A13C-2909658FB4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65883808"/>
        <c:axId val="-2065880864"/>
      </c:lineChart>
      <c:catAx>
        <c:axId val="-206588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5880864"/>
        <c:crosses val="autoZero"/>
        <c:auto val="1"/>
        <c:lblAlgn val="ctr"/>
        <c:lblOffset val="100"/>
        <c:noMultiLvlLbl val="0"/>
      </c:catAx>
      <c:valAx>
        <c:axId val="-2065880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5883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4E074-9627-9348-BA40-DB1705D6F257}" type="datetimeFigureOut">
              <a:rPr lang="en-US" smtClean="0"/>
              <a:t>6/23/20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1F892-0FD2-0E40-BEC7-5D28019C9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31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A755B-12D1-4962-93C4-0EA0117A8BD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438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A755B-12D1-4962-93C4-0EA0117A8BD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6940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A755B-12D1-4962-93C4-0EA0117A8BD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8230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A755B-12D1-4962-93C4-0EA0117A8BD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8694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A755B-12D1-4962-93C4-0EA0117A8BD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9903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A755B-12D1-4962-93C4-0EA0117A8BD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2111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A91B-913C-4C2B-B4DB-8619B8F7D92C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3D45-28A9-4EE8-B00A-2BBEBB050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295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393"/>
            <a:ext cx="10515600" cy="9166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6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87928"/>
            <a:ext cx="51816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A91B-913C-4C2B-B4DB-8619B8F7D92C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3D45-28A9-4EE8-B00A-2BBEBB050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827344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776"/>
            <a:ext cx="10515600" cy="8504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5388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064203"/>
            <a:ext cx="5157787" cy="356915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115388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064203"/>
            <a:ext cx="5183188" cy="356915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A91B-913C-4C2B-B4DB-8619B8F7D92C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3D45-28A9-4EE8-B00A-2BBEBB050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963559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A91B-913C-4C2B-B4DB-8619B8F7D92C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3D45-28A9-4EE8-B00A-2BBEBB050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532307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A91B-913C-4C2B-B4DB-8619B8F7D92C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3D45-28A9-4EE8-B00A-2BBEBB050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894098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873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72503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78752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A91B-913C-4C2B-B4DB-8619B8F7D92C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3D45-28A9-4EE8-B00A-2BBEBB050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515538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873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72548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78752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A91B-913C-4C2B-B4DB-8619B8F7D92C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3D45-28A9-4EE8-B00A-2BBEBB050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921711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9248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237797"/>
            <a:ext cx="10515600" cy="43513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A91B-913C-4C2B-B4DB-8619B8F7D92C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3D45-28A9-4EE8-B00A-2BBEBB050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65057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90214" y="161017"/>
            <a:ext cx="2628900" cy="5398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61017"/>
            <a:ext cx="7734300" cy="53988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A91B-913C-4C2B-B4DB-8619B8F7D92C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3D45-28A9-4EE8-B00A-2BBEBB050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541772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Picture (left s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786062" cy="573881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563" y="216920"/>
            <a:ext cx="8662307" cy="721179"/>
          </a:xfrm>
        </p:spPr>
        <p:txBody>
          <a:bodyPr/>
          <a:lstStyle>
            <a:lvl1pPr>
              <a:defRPr b="1">
                <a:solidFill>
                  <a:srgbClr val="92C6B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8564" y="1246868"/>
            <a:ext cx="8662307" cy="42862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A91B-913C-4C2B-B4DB-8619B8F7D92C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3D45-28A9-4EE8-B00A-2BBEBB050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7947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Picture (Right s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405938" y="0"/>
            <a:ext cx="2786062" cy="573881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169182"/>
            <a:ext cx="8662307" cy="721179"/>
          </a:xfrm>
        </p:spPr>
        <p:txBody>
          <a:bodyPr/>
          <a:lstStyle>
            <a:lvl1pPr>
              <a:defRPr b="1">
                <a:solidFill>
                  <a:srgbClr val="92C6B9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167493"/>
            <a:ext cx="8662307" cy="444953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A91B-913C-4C2B-B4DB-8619B8F7D92C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3D45-28A9-4EE8-B00A-2BBEBB05059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hape 111"/>
          <p:cNvSpPr/>
          <p:nvPr/>
        </p:nvSpPr>
        <p:spPr>
          <a:xfrm rot="8100000">
            <a:off x="9171814" y="2620918"/>
            <a:ext cx="468247" cy="496972"/>
          </a:xfrm>
          <a:prstGeom prst="rect">
            <a:avLst/>
          </a:prstGeom>
          <a:blipFill>
            <a:blip r:embed="rId2"/>
          </a:blipFill>
          <a:ln w="3175">
            <a:noFill/>
            <a:miter lim="400000"/>
          </a:ln>
        </p:spPr>
        <p:txBody>
          <a:bodyPr lIns="34507" tIns="34507" rIns="34507" bIns="34507" anchor="ctr"/>
          <a:lstStyle/>
          <a:p>
            <a:pPr>
              <a:defRPr sz="1600">
                <a:solidFill>
                  <a:srgbClr val="FFFFFF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40388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 (left th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600200" cy="573881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9865" y="216920"/>
            <a:ext cx="9691006" cy="721179"/>
          </a:xfrm>
        </p:spPr>
        <p:txBody>
          <a:bodyPr/>
          <a:lstStyle>
            <a:lvl1pPr>
              <a:defRPr b="1">
                <a:solidFill>
                  <a:srgbClr val="92C6B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9864" y="1246868"/>
            <a:ext cx="9691007" cy="42862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A91B-913C-4C2B-B4DB-8619B8F7D92C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3D45-28A9-4EE8-B00A-2BBEBB050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2570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 (right th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591800" y="0"/>
            <a:ext cx="1600200" cy="573881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193" y="165443"/>
            <a:ext cx="9816192" cy="721179"/>
          </a:xfrm>
        </p:spPr>
        <p:txBody>
          <a:bodyPr/>
          <a:lstStyle>
            <a:lvl1pPr>
              <a:defRPr b="1">
                <a:solidFill>
                  <a:srgbClr val="92C6B9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193" y="1102179"/>
            <a:ext cx="9816192" cy="437940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A91B-913C-4C2B-B4DB-8619B8F7D92C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3D45-28A9-4EE8-B00A-2BBEBB050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5319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040895" y="244248"/>
            <a:ext cx="4572000" cy="2514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040895" y="2911248"/>
            <a:ext cx="4572000" cy="2514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295400" y="2911248"/>
            <a:ext cx="4572000" cy="2514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295400" y="244248"/>
            <a:ext cx="4572000" cy="2514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A91B-913C-4C2B-B4DB-8619B8F7D92C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3D45-28A9-4EE8-B00A-2BBEBB050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9353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A91B-913C-4C2B-B4DB-8619B8F7D92C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3D45-28A9-4EE8-B00A-2BBEBB05059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75242" y="334054"/>
            <a:ext cx="3660094" cy="514962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576436" y="334054"/>
            <a:ext cx="5004480" cy="249078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576435" y="2992890"/>
            <a:ext cx="5004481" cy="249078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Shape 41"/>
          <p:cNvSpPr/>
          <p:nvPr/>
        </p:nvSpPr>
        <p:spPr>
          <a:xfrm>
            <a:off x="1475242" y="5234919"/>
            <a:ext cx="2019857" cy="2487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9356" tIns="39356" rIns="39356" bIns="39356" anchor="ctr">
            <a:spAutoFit/>
          </a:bodyPr>
          <a:lstStyle>
            <a:lvl1pPr algn="l">
              <a:defRPr sz="1400" b="1">
                <a:solidFill>
                  <a:srgbClr val="321F3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100" dirty="0"/>
              <a:t>www.solentlep.org.uk</a:t>
            </a:r>
          </a:p>
        </p:txBody>
      </p:sp>
      <p:sp>
        <p:nvSpPr>
          <p:cNvPr id="12" name="Shape 41"/>
          <p:cNvSpPr/>
          <p:nvPr/>
        </p:nvSpPr>
        <p:spPr>
          <a:xfrm>
            <a:off x="5542531" y="5234919"/>
            <a:ext cx="2019857" cy="2487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9356" tIns="39356" rIns="39356" bIns="39356" anchor="ctr">
            <a:spAutoFit/>
          </a:bodyPr>
          <a:lstStyle>
            <a:lvl1pPr algn="l">
              <a:defRPr sz="1400" b="1">
                <a:solidFill>
                  <a:srgbClr val="321F3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100" dirty="0"/>
              <a:t>www.solentlep.org.uk</a:t>
            </a:r>
          </a:p>
        </p:txBody>
      </p:sp>
      <p:sp>
        <p:nvSpPr>
          <p:cNvPr id="13" name="Shape 41"/>
          <p:cNvSpPr/>
          <p:nvPr/>
        </p:nvSpPr>
        <p:spPr>
          <a:xfrm>
            <a:off x="5576435" y="2576083"/>
            <a:ext cx="2019857" cy="2487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9356" tIns="39356" rIns="39356" bIns="39356" anchor="ctr">
            <a:spAutoFit/>
          </a:bodyPr>
          <a:lstStyle>
            <a:lvl1pPr algn="l">
              <a:defRPr sz="1400" b="1">
                <a:solidFill>
                  <a:srgbClr val="321F3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100" dirty="0"/>
              <a:t>www.solentlep.org.uk</a:t>
            </a:r>
          </a:p>
        </p:txBody>
      </p:sp>
    </p:spTree>
    <p:extLst>
      <p:ext uri="{BB962C8B-B14F-4D97-AF65-F5344CB8AC3E}">
        <p14:creationId xmlns:p14="http://schemas.microsoft.com/office/powerpoint/2010/main" val="3536080403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A91B-913C-4C2B-B4DB-8619B8F7D92C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3D45-28A9-4EE8-B00A-2BBEBB050596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68967" y="334051"/>
            <a:ext cx="3660094" cy="514962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265953" y="334051"/>
            <a:ext cx="3660094" cy="514962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265206" y="334051"/>
            <a:ext cx="3660094" cy="514962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47883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896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40564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A91B-913C-4C2B-B4DB-8619B8F7D92C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3D45-28A9-4EE8-B00A-2BBEBB0505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381549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8A91B-913C-4C2B-B4DB-8619B8F7D92C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F3D45-28A9-4EE8-B00A-2BBEBB05059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012874"/>
            <a:ext cx="12188825" cy="854362"/>
          </a:xfrm>
          <a:prstGeom prst="rect">
            <a:avLst/>
          </a:prstGeom>
          <a:solidFill>
            <a:srgbClr val="2D1A3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3175" y="5738089"/>
            <a:ext cx="12188825" cy="147779"/>
          </a:xfrm>
          <a:prstGeom prst="rect">
            <a:avLst/>
          </a:prstGeom>
          <a:solidFill>
            <a:srgbClr val="2D1A3E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hape 19"/>
          <p:cNvSpPr/>
          <p:nvPr/>
        </p:nvSpPr>
        <p:spPr>
          <a:xfrm>
            <a:off x="0" y="6050199"/>
            <a:ext cx="1468582" cy="854362"/>
          </a:xfrm>
          <a:prstGeom prst="rect">
            <a:avLst/>
          </a:prstGeom>
          <a:blipFill>
            <a:blip r:embed="rId19"/>
            <a:srcRect/>
            <a:stretch>
              <a:fillRect t="-100000"/>
            </a:stretch>
          </a:blipFill>
          <a:ln w="3175"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</p:spPr>
        <p:txBody>
          <a:bodyPr lIns="39356" tIns="39356" rIns="39356" bIns="39356" anchor="ctr"/>
          <a:lstStyle/>
          <a:p>
            <a:pPr>
              <a:defRPr sz="16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0" name="Shape 19"/>
          <p:cNvSpPr/>
          <p:nvPr/>
        </p:nvSpPr>
        <p:spPr>
          <a:xfrm>
            <a:off x="1233054" y="6068859"/>
            <a:ext cx="891309" cy="766618"/>
          </a:xfrm>
          <a:prstGeom prst="rect">
            <a:avLst/>
          </a:prstGeom>
          <a:blipFill>
            <a:blip r:embed="rId19"/>
            <a:srcRect/>
            <a:stretch>
              <a:fillRect t="-15365" r="-64767" b="-107525"/>
            </a:stretch>
          </a:blipFill>
          <a:ln w="3175"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</p:spPr>
        <p:txBody>
          <a:bodyPr lIns="39356" tIns="39356" rIns="39356" bIns="39356" anchor="ctr"/>
          <a:lstStyle/>
          <a:p>
            <a:pPr>
              <a:defRPr sz="16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10210202" y="6429230"/>
            <a:ext cx="18047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solidFill>
                  <a:schemeClr val="bg1"/>
                </a:solidFill>
              </a:rPr>
              <a:t>www.solentlep.org.uk</a:t>
            </a:r>
            <a:endParaRPr lang="en-GB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23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2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D1A3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D1A3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D1A3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D1A3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D1A3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D1A3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b="11392"/>
          <a:stretch/>
        </p:blipFill>
        <p:spPr>
          <a:xfrm>
            <a:off x="0" y="-8709"/>
            <a:ext cx="12192000" cy="57389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309247"/>
          </a:xfrm>
        </p:spPr>
        <p:txBody>
          <a:bodyPr>
            <a:normAutofit/>
          </a:bodyPr>
          <a:lstStyle/>
          <a:p>
            <a:pPr algn="l"/>
            <a:r>
              <a:rPr lang="en-GB" sz="6600" dirty="0" smtClean="0">
                <a:solidFill>
                  <a:schemeClr val="bg1"/>
                </a:solidFill>
                <a:latin typeface="+mn-lt"/>
              </a:rPr>
              <a:t>Responding to COVID-19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+mn-lt"/>
              </a:rPr>
            </a:br>
            <a:r>
              <a:rPr lang="en-GB" sz="4400" dirty="0">
                <a:solidFill>
                  <a:schemeClr val="bg1"/>
                </a:solidFill>
                <a:latin typeface="+mn-lt"/>
              </a:rPr>
              <a:t>U</a:t>
            </a:r>
            <a:r>
              <a:rPr lang="en-GB" sz="4400" dirty="0" smtClean="0">
                <a:solidFill>
                  <a:schemeClr val="bg1"/>
                </a:solidFill>
                <a:latin typeface="+mn-lt"/>
              </a:rPr>
              <a:t>pdate</a:t>
            </a:r>
            <a:br>
              <a:rPr lang="en-GB" sz="4400" dirty="0" smtClean="0">
                <a:solidFill>
                  <a:schemeClr val="bg1"/>
                </a:solidFill>
                <a:latin typeface="+mn-lt"/>
              </a:rPr>
            </a:br>
            <a:r>
              <a:rPr lang="en-GB" sz="4400" dirty="0" smtClean="0">
                <a:solidFill>
                  <a:schemeClr val="bg1"/>
                </a:solidFill>
                <a:latin typeface="+mn-lt"/>
              </a:rPr>
              <a:t>May 2020</a:t>
            </a:r>
            <a:endParaRPr lang="en-GB" sz="4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65372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/>
          </p:nvPr>
        </p:nvGraphicFramePr>
        <p:xfrm>
          <a:off x="75623" y="108527"/>
          <a:ext cx="6242050" cy="5608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/>
          </p:nvPr>
        </p:nvGraphicFramePr>
        <p:xfrm>
          <a:off x="6206634" y="108527"/>
          <a:ext cx="5911475" cy="5608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824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/>
          </p:nvPr>
        </p:nvGraphicFramePr>
        <p:xfrm>
          <a:off x="0" y="124690"/>
          <a:ext cx="6155055" cy="5611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/>
          </p:nvPr>
        </p:nvGraphicFramePr>
        <p:xfrm>
          <a:off x="6036945" y="124691"/>
          <a:ext cx="6155055" cy="5611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428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7" b="11958"/>
          <a:stretch/>
        </p:blipFill>
        <p:spPr>
          <a:xfrm>
            <a:off x="0" y="-27709"/>
            <a:ext cx="12192000" cy="57819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600" y="-27709"/>
            <a:ext cx="2881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mtClean="0">
                <a:solidFill>
                  <a:schemeClr val="bg1"/>
                </a:solidFill>
              </a:rPr>
              <a:t>Questions?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32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86062" y="0"/>
            <a:ext cx="8772365" cy="873303"/>
          </a:xfrm>
          <a:solidFill>
            <a:srgbClr val="2D1A3E">
              <a:alpha val="37000"/>
            </a:srgbClr>
          </a:solidFill>
        </p:spPr>
        <p:txBody>
          <a:bodyPr>
            <a:normAutofit/>
          </a:bodyPr>
          <a:lstStyle/>
          <a:p>
            <a:r>
              <a:rPr lang="en-GB" sz="3100" dirty="0" smtClean="0">
                <a:solidFill>
                  <a:schemeClr val="bg1"/>
                </a:solidFill>
                <a:effectLst/>
                <a:latin typeface="+mn-lt"/>
              </a:rPr>
              <a:t>COVID-19 : A new paradigm</a:t>
            </a:r>
            <a:endParaRPr lang="en-GB" sz="310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786062" y="1078998"/>
            <a:ext cx="9084809" cy="465981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+mn-lt"/>
              </a:rPr>
              <a:t>Global economies </a:t>
            </a:r>
            <a:r>
              <a:rPr lang="en-US" dirty="0" smtClean="0">
                <a:latin typeface="+mn-lt"/>
              </a:rPr>
              <a:t>re-opening  </a:t>
            </a:r>
            <a:r>
              <a:rPr lang="en-US" dirty="0" smtClean="0">
                <a:latin typeface="+mn-lt"/>
              </a:rPr>
              <a:t>for business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+mn-lt"/>
              </a:rPr>
              <a:t>State intervention high – this sector will grow as credit guarantees issued reach 15% of GDP and emergency stimulus measures are implemented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+mn-lt"/>
              </a:rPr>
              <a:t>Economic resilience will be tested  - </a:t>
            </a:r>
            <a:r>
              <a:rPr lang="en-US" dirty="0" smtClean="0">
                <a:latin typeface="+mn-lt"/>
              </a:rPr>
              <a:t>35</a:t>
            </a:r>
            <a:r>
              <a:rPr lang="en-US" dirty="0" smtClean="0">
                <a:latin typeface="+mn-lt"/>
              </a:rPr>
              <a:t>% fall in economic output in period April to June </a:t>
            </a:r>
            <a:r>
              <a:rPr lang="en-US" dirty="0" smtClean="0">
                <a:latin typeface="+mn-lt"/>
              </a:rPr>
              <a:t>2020 with some </a:t>
            </a:r>
            <a:r>
              <a:rPr lang="en-US" dirty="0" err="1" smtClean="0">
                <a:latin typeface="+mn-lt"/>
              </a:rPr>
              <a:t>bounceback</a:t>
            </a:r>
            <a:endParaRPr lang="en-US" dirty="0" smtClean="0">
              <a:latin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latin typeface="+mn-lt"/>
              </a:rPr>
              <a:t>Business resilience will be tested  </a:t>
            </a:r>
            <a:r>
              <a:rPr lang="en-US" dirty="0" smtClean="0">
                <a:latin typeface="+mn-lt"/>
              </a:rPr>
              <a:t>- many  </a:t>
            </a:r>
            <a:r>
              <a:rPr lang="en-US" dirty="0" smtClean="0">
                <a:latin typeface="+mn-lt"/>
              </a:rPr>
              <a:t>businesses may not </a:t>
            </a:r>
            <a:r>
              <a:rPr lang="en-US" dirty="0" smtClean="0">
                <a:latin typeface="+mn-lt"/>
              </a:rPr>
              <a:t>secure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the cash they need to survive this.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1" r="36361"/>
          <a:stretch>
            <a:fillRect/>
          </a:stretch>
        </p:blipFill>
        <p:spPr>
          <a:xfrm>
            <a:off x="0" y="0"/>
            <a:ext cx="2786062" cy="5738813"/>
          </a:xfrm>
        </p:spPr>
      </p:pic>
    </p:spTree>
    <p:extLst>
      <p:ext uri="{BB962C8B-B14F-4D97-AF65-F5344CB8AC3E}">
        <p14:creationId xmlns:p14="http://schemas.microsoft.com/office/powerpoint/2010/main" val="18946603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86062" y="0"/>
            <a:ext cx="8772365" cy="873303"/>
          </a:xfrm>
          <a:solidFill>
            <a:srgbClr val="2D1A3E">
              <a:alpha val="37000"/>
            </a:srgbClr>
          </a:solidFill>
        </p:spPr>
        <p:txBody>
          <a:bodyPr>
            <a:normAutofit/>
          </a:bodyPr>
          <a:lstStyle/>
          <a:p>
            <a:r>
              <a:rPr lang="en-GB" sz="3100" dirty="0" smtClean="0">
                <a:solidFill>
                  <a:schemeClr val="bg1"/>
                </a:solidFill>
                <a:effectLst/>
                <a:latin typeface="+mn-lt"/>
              </a:rPr>
              <a:t>COVID-19 : Business and Economy</a:t>
            </a:r>
            <a:endParaRPr lang="en-GB" sz="31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1" r="36361"/>
          <a:stretch>
            <a:fillRect/>
          </a:stretch>
        </p:blipFill>
        <p:spPr>
          <a:xfrm>
            <a:off x="0" y="0"/>
            <a:ext cx="2786062" cy="5738813"/>
          </a:xfr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EC3F438-F032-4C1A-8B23-428B88430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8564" y="1375536"/>
            <a:ext cx="8477158" cy="400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294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0800000" flipV="1">
            <a:off x="251010" y="125506"/>
            <a:ext cx="11940989" cy="819957"/>
          </a:xfrm>
          <a:solidFill>
            <a:srgbClr val="2D1A3E">
              <a:alpha val="37000"/>
            </a:srgbClr>
          </a:solidFill>
        </p:spPr>
        <p:txBody>
          <a:bodyPr>
            <a:normAutofit/>
          </a:bodyPr>
          <a:lstStyle/>
          <a:p>
            <a:r>
              <a:rPr lang="en-GB" sz="3100" dirty="0" smtClean="0">
                <a:solidFill>
                  <a:schemeClr val="bg1"/>
                </a:solidFill>
                <a:effectLst/>
                <a:latin typeface="+mn-lt"/>
              </a:rPr>
              <a:t>COVID-19</a:t>
            </a:r>
            <a:r>
              <a:rPr lang="en-GB" sz="3100" dirty="0" smtClean="0">
                <a:solidFill>
                  <a:schemeClr val="bg1"/>
                </a:solidFill>
                <a:effectLst/>
                <a:latin typeface="+mn-lt"/>
              </a:rPr>
              <a:t>: RAG </a:t>
            </a:r>
            <a:r>
              <a:rPr lang="en-GB" sz="3100" dirty="0" smtClean="0">
                <a:solidFill>
                  <a:schemeClr val="bg1"/>
                </a:solidFill>
                <a:effectLst/>
                <a:latin typeface="+mn-lt"/>
              </a:rPr>
              <a:t>rating for key sectors</a:t>
            </a:r>
            <a:endParaRPr lang="en-GB" sz="310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3">
            <a:extLst>
              <a:ext uri="{FF2B5EF4-FFF2-40B4-BE49-F238E27FC236}">
                <a16:creationId xmlns="" xmlns:a16="http://schemas.microsoft.com/office/drawing/2014/main" id="{AD2A362E-5ADB-4412-A4C0-A57D4B773B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224806"/>
              </p:ext>
            </p:extLst>
          </p:nvPr>
        </p:nvGraphicFramePr>
        <p:xfrm>
          <a:off x="614887" y="1093694"/>
          <a:ext cx="11255985" cy="4335242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251197">
                  <a:extLst>
                    <a:ext uri="{9D8B030D-6E8A-4147-A177-3AD203B41FA5}">
                      <a16:colId xmlns="" xmlns:a16="http://schemas.microsoft.com/office/drawing/2014/main" val="2573192828"/>
                    </a:ext>
                  </a:extLst>
                </a:gridCol>
                <a:gridCol w="4502394">
                  <a:extLst>
                    <a:ext uri="{9D8B030D-6E8A-4147-A177-3AD203B41FA5}">
                      <a16:colId xmlns="" xmlns:a16="http://schemas.microsoft.com/office/drawing/2014/main" val="158318193"/>
                    </a:ext>
                  </a:extLst>
                </a:gridCol>
                <a:gridCol w="4502394">
                  <a:extLst>
                    <a:ext uri="{9D8B030D-6E8A-4147-A177-3AD203B41FA5}">
                      <a16:colId xmlns="" xmlns:a16="http://schemas.microsoft.com/office/drawing/2014/main" val="2916461912"/>
                    </a:ext>
                  </a:extLst>
                </a:gridCol>
              </a:tblGrid>
              <a:tr h="347560">
                <a:tc>
                  <a:txBody>
                    <a:bodyPr/>
                    <a:lstStyle/>
                    <a:p>
                      <a:r>
                        <a:rPr lang="en-GB" sz="1600" b="1" dirty="0"/>
                        <a:t>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Impact 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Impact in Q1 – Q3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55266948"/>
                  </a:ext>
                </a:extLst>
              </a:tr>
              <a:tr h="7898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Food and drink retail	</a:t>
                      </a:r>
                    </a:p>
                    <a:p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Demand: Unpredictable spikes in demand</a:t>
                      </a:r>
                    </a:p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Supply: Supply chain disruption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+mn-lt"/>
                        </a:rPr>
                        <a:t>Workforce: high risk of infection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Cashflow / lease costs / payroll</a:t>
                      </a:r>
                    </a:p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Disruption to business / supply chains by Jun-Aug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1146262"/>
                  </a:ext>
                </a:extLst>
              </a:tr>
              <a:tr h="639558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Energy/utilities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Demand: Unpredictable spikes in demand (lockdown &amp; isolation)</a:t>
                      </a:r>
                    </a:p>
                  </a:txBody>
                  <a:tcP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Supply chain disruption</a:t>
                      </a:r>
                    </a:p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Workforce continuity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73108464"/>
                  </a:ext>
                </a:extLst>
              </a:tr>
              <a:tr h="639558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Health and social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Demand: Increasing</a:t>
                      </a:r>
                    </a:p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Workforce: Pre-existing workforce shortage</a:t>
                      </a: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Rising demand, lack of workforce</a:t>
                      </a:r>
                    </a:p>
                  </a:txBody>
                  <a:tcP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1697961"/>
                  </a:ext>
                </a:extLst>
              </a:tr>
              <a:tr h="639558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Freight / logistics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Demand: Change in nature of demand</a:t>
                      </a:r>
                    </a:p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Workforce: Pre-existing workforce shortage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Current and future workforce shortages impact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distribution</a:t>
                      </a:r>
                    </a:p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Global trade and new trading arrangements post BREXIT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69426193"/>
                  </a:ext>
                </a:extLst>
              </a:tr>
              <a:tr h="639558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Demand: Steady increase in insurance claims</a:t>
                      </a:r>
                    </a:p>
                  </a:txBody>
                  <a:tcP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Insurance losses could be heavy</a:t>
                      </a:r>
                    </a:p>
                  </a:txBody>
                  <a:tcP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3209663"/>
                  </a:ext>
                </a:extLst>
              </a:tr>
              <a:tr h="639558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Banking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Proactively supporting vulnerable firms</a:t>
                      </a:r>
                    </a:p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Little stress in funding markets currently</a:t>
                      </a:r>
                    </a:p>
                  </a:txBody>
                  <a:tcP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Reserves run short</a:t>
                      </a:r>
                    </a:p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</a:rPr>
                        <a:t>Cash flow / liquidity difficulties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77656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93746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3303"/>
          </a:xfrm>
          <a:solidFill>
            <a:srgbClr val="2D1A3E">
              <a:alpha val="37000"/>
            </a:srgbClr>
          </a:solidFill>
        </p:spPr>
        <p:txBody>
          <a:bodyPr>
            <a:normAutofit/>
          </a:bodyPr>
          <a:lstStyle/>
          <a:p>
            <a:r>
              <a:rPr lang="en-GB" sz="3100" dirty="0" smtClean="0">
                <a:solidFill>
                  <a:schemeClr val="bg1"/>
                </a:solidFill>
                <a:effectLst/>
                <a:latin typeface="+mn-lt"/>
              </a:rPr>
              <a:t>COVID-19: </a:t>
            </a:r>
            <a:r>
              <a:rPr lang="en-GB" sz="3100" dirty="0" smtClean="0">
                <a:solidFill>
                  <a:schemeClr val="bg1"/>
                </a:solidFill>
                <a:effectLst/>
                <a:latin typeface="+mn-lt"/>
              </a:rPr>
              <a:t> RAG </a:t>
            </a:r>
            <a:r>
              <a:rPr lang="en-GB" sz="3100" dirty="0" smtClean="0">
                <a:solidFill>
                  <a:schemeClr val="bg1"/>
                </a:solidFill>
                <a:effectLst/>
                <a:latin typeface="+mn-lt"/>
              </a:rPr>
              <a:t>rating for key sectors</a:t>
            </a:r>
            <a:endParaRPr lang="en-GB" sz="3100" dirty="0">
              <a:solidFill>
                <a:schemeClr val="bg1"/>
              </a:solidFill>
              <a:effectLst/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9495481"/>
              </p:ext>
            </p:extLst>
          </p:nvPr>
        </p:nvGraphicFramePr>
        <p:xfrm>
          <a:off x="271707" y="1228603"/>
          <a:ext cx="10800000" cy="3908784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160000"/>
                <a:gridCol w="4320000"/>
                <a:gridCol w="4320000"/>
              </a:tblGrid>
              <a:tr h="333326">
                <a:tc>
                  <a:txBody>
                    <a:bodyPr/>
                    <a:lstStyle/>
                    <a:p>
                      <a:r>
                        <a:rPr lang="en-GB" sz="1600" b="1" dirty="0"/>
                        <a:t>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Impact 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Impact in Q1 – Q3</a:t>
                      </a:r>
                    </a:p>
                  </a:txBody>
                  <a:tcPr/>
                </a:tc>
              </a:tr>
              <a:tr h="761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Hospitality / tourism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latin typeface="+mn-lt"/>
                        </a:rPr>
                        <a:t>Demand: Sharp decline in trade since Jan</a:t>
                      </a:r>
                    </a:p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latin typeface="+mn-lt"/>
                        </a:rPr>
                        <a:t>c. 500,000 redundancies in past week</a:t>
                      </a:r>
                    </a:p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latin typeface="+mn-lt"/>
                        </a:rPr>
                        <a:t>Seasonal hires of c 500,000 cancelled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latin typeface="+mn-lt"/>
                        </a:rPr>
                        <a:t>National changes seeing 70% drop in bookings YOY</a:t>
                      </a:r>
                    </a:p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latin typeface="+mn-lt"/>
                        </a:rPr>
                        <a:t>Likely lose a full season of trade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616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Aviation / Travel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latin typeface="+mn-lt"/>
                        </a:rPr>
                        <a:t>Demand: has declined rapidly</a:t>
                      </a:r>
                    </a:p>
                    <a:p>
                      <a:endParaRPr lang="en-GB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latin typeface="+mn-lt"/>
                        </a:rPr>
                        <a:t>Revenue and cashflow crisis</a:t>
                      </a:r>
                    </a:p>
                    <a:p>
                      <a:r>
                        <a:rPr lang="en-GB" sz="1400" dirty="0">
                          <a:solidFill>
                            <a:schemeClr val="bg1"/>
                          </a:solidFill>
                          <a:latin typeface="+mn-lt"/>
                        </a:rPr>
                        <a:t>Unlikely international travel will </a:t>
                      </a:r>
                      <a:r>
                        <a:rPr lang="en-GB" sz="140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recver</a:t>
                      </a:r>
                      <a:r>
                        <a:rPr lang="en-GB" sz="14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significantly</a:t>
                      </a:r>
                      <a:r>
                        <a:rPr lang="en-GB" sz="14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  <a:latin typeface="+mn-lt"/>
                        </a:rPr>
                        <a:t>in 2020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616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Retail &amp; wholesale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  <a:latin typeface="+mn-lt"/>
                        </a:rPr>
                        <a:t>Demand: for non-food retail depressed</a:t>
                      </a:r>
                    </a:p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  <a:latin typeface="+mn-lt"/>
                        </a:rPr>
                        <a:t>Supply: severe supply chain disruption</a:t>
                      </a:r>
                    </a:p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  <a:latin typeface="+mn-lt"/>
                        </a:rPr>
                        <a:t>Workforce: high risk of infection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</a:rPr>
                        <a:t>Recession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stifles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</a:rPr>
                        <a:t>demand</a:t>
                      </a:r>
                    </a:p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</a:rPr>
                        <a:t>Cashflow problems – salaries and leases</a:t>
                      </a:r>
                    </a:p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</a:rPr>
                        <a:t>Disruption to supply chain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616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Manufacturing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  <a:latin typeface="+mn-lt"/>
                        </a:rPr>
                        <a:t>Demand: urgent for some products</a:t>
                      </a:r>
                    </a:p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  <a:latin typeface="+mn-lt"/>
                        </a:rPr>
                        <a:t>Limited demand for others – e.g. automotive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  <a:latin typeface="+mn-lt"/>
                        </a:rPr>
                        <a:t>Fall in export market and domestic demand</a:t>
                      </a:r>
                    </a:p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  <a:latin typeface="+mn-lt"/>
                        </a:rPr>
                        <a:t>Ongoing supply chain disruption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616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  <a:latin typeface="+mn-lt"/>
                        </a:rPr>
                        <a:t>Demand: Site work ongoing</a:t>
                      </a:r>
                    </a:p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  <a:latin typeface="+mn-lt"/>
                        </a:rPr>
                        <a:t>Supply: Materials supply chain disruption</a:t>
                      </a:r>
                    </a:p>
                  </a:txBody>
                  <a:tcP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+mn-lt"/>
                        </a:rPr>
                        <a:t>As work slows down, could see significant downturn and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layoffs – importance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of government stimulus for new infrastructure projects</a:t>
                      </a:r>
                      <a:endParaRPr lang="en-GB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0863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3303"/>
          </a:xfrm>
          <a:solidFill>
            <a:srgbClr val="2D1A3E">
              <a:alpha val="37000"/>
            </a:srgbClr>
          </a:solidFill>
        </p:spPr>
        <p:txBody>
          <a:bodyPr>
            <a:normAutofit fontScale="90000"/>
          </a:bodyPr>
          <a:lstStyle/>
          <a:p>
            <a:r>
              <a:rPr lang="en-GB" sz="3100" dirty="0" smtClean="0">
                <a:solidFill>
                  <a:schemeClr val="bg1"/>
                </a:solidFill>
                <a:effectLst/>
                <a:latin typeface="+mn-lt"/>
              </a:rPr>
              <a:t>Business resilience and Economic recovery  - what next for Solent LEP and </a:t>
            </a:r>
            <a:br>
              <a:rPr lang="en-GB" sz="310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en-GB" sz="3100" dirty="0" smtClean="0">
                <a:solidFill>
                  <a:schemeClr val="bg1"/>
                </a:solidFill>
                <a:effectLst/>
                <a:latin typeface="+mn-lt"/>
              </a:rPr>
              <a:t>Solent 2050</a:t>
            </a:r>
            <a:endParaRPr lang="en-GB" sz="31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4738" y="1230923"/>
            <a:ext cx="9566031" cy="406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232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3303"/>
          </a:xfrm>
          <a:solidFill>
            <a:srgbClr val="2D1A3E">
              <a:alpha val="37000"/>
            </a:srgbClr>
          </a:solidFill>
        </p:spPr>
        <p:txBody>
          <a:bodyPr>
            <a:normAutofit/>
          </a:bodyPr>
          <a:lstStyle/>
          <a:p>
            <a:r>
              <a:rPr lang="en-GB" sz="3100" dirty="0" smtClean="0">
                <a:solidFill>
                  <a:schemeClr val="bg1"/>
                </a:solidFill>
                <a:effectLst/>
                <a:latin typeface="+mn-lt"/>
              </a:rPr>
              <a:t>Covid-19 –  Restart and recovery</a:t>
            </a:r>
            <a:endParaRPr lang="en-GB" sz="3100" dirty="0">
              <a:solidFill>
                <a:schemeClr val="bg1"/>
              </a:solidFill>
              <a:effectLst/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721902"/>
              </p:ext>
            </p:extLst>
          </p:nvPr>
        </p:nvGraphicFramePr>
        <p:xfrm>
          <a:off x="-1" y="873310"/>
          <a:ext cx="12192002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2057"/>
                <a:gridCol w="2103943"/>
                <a:gridCol w="3048001"/>
                <a:gridCol w="3048001"/>
              </a:tblGrid>
              <a:tr h="334237">
                <a:tc>
                  <a:txBody>
                    <a:bodyPr/>
                    <a:lstStyle/>
                    <a:p>
                      <a:r>
                        <a:rPr lang="en-US" dirty="0" smtClean="0"/>
                        <a:t>Phase/Activity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Response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Restart</a:t>
                      </a:r>
                      <a:r>
                        <a:rPr lang="en-US" baseline="0" dirty="0" smtClean="0"/>
                        <a:t> and Restore </a:t>
                      </a:r>
                      <a:r>
                        <a:rPr lang="en-US" dirty="0" smtClean="0"/>
                        <a:t> – improving</a:t>
                      </a:r>
                      <a:r>
                        <a:rPr lang="en-US" baseline="0" dirty="0" smtClean="0"/>
                        <a:t> resilience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Recovery and long term growth</a:t>
                      </a:r>
                      <a:endParaRPr lang="en-US" dirty="0"/>
                    </a:p>
                  </a:txBody>
                  <a:tcPr/>
                </a:tc>
              </a:tr>
              <a:tr h="33423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Bus Support </a:t>
                      </a:r>
                      <a:r>
                        <a:rPr lang="en-US" sz="1600" dirty="0" smtClean="0"/>
                        <a:t>- Corona</a:t>
                      </a:r>
                      <a:r>
                        <a:rPr lang="en-US" sz="1600" baseline="0" dirty="0" smtClean="0"/>
                        <a:t> Virus hub and support hub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✔️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✔️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✔️</a:t>
                      </a:r>
                    </a:p>
                  </a:txBody>
                  <a:tcPr/>
                </a:tc>
              </a:tr>
              <a:tr h="33423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Bus Support  </a:t>
                      </a:r>
                      <a:r>
                        <a:rPr lang="en-US" sz="1600" dirty="0" smtClean="0"/>
                        <a:t>- HMG calls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✔️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✔️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✔️</a:t>
                      </a:r>
                    </a:p>
                  </a:txBody>
                  <a:tcPr/>
                </a:tc>
              </a:tr>
              <a:tr h="33423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Bus Support </a:t>
                      </a:r>
                      <a:r>
                        <a:rPr lang="en-US" sz="1600" dirty="0" smtClean="0"/>
                        <a:t>- BDO Coaching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✔️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✔️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✔️</a:t>
                      </a:r>
                      <a:endParaRPr lang="en-US" dirty="0"/>
                    </a:p>
                  </a:txBody>
                  <a:tcPr/>
                </a:tc>
              </a:tr>
              <a:tr h="52920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Bus Support</a:t>
                      </a:r>
                      <a:r>
                        <a:rPr lang="en-US" sz="1600" dirty="0" smtClean="0"/>
                        <a:t> - Be the Business Rapid Response Mentoring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✔️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✔️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✔️</a:t>
                      </a:r>
                      <a:endParaRPr lang="en-US" dirty="0"/>
                    </a:p>
                  </a:txBody>
                  <a:tcPr/>
                </a:tc>
              </a:tr>
              <a:tr h="5292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Bus Support </a:t>
                      </a:r>
                      <a:r>
                        <a:rPr lang="en-US" sz="1600" dirty="0" smtClean="0"/>
                        <a:t>–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Solent</a:t>
                      </a:r>
                      <a:r>
                        <a:rPr lang="en-US" sz="1600" baseline="0" dirty="0" smtClean="0"/>
                        <a:t> Business support taskforce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✔️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✔️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✔️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3423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Bus Support</a:t>
                      </a:r>
                      <a:r>
                        <a:rPr lang="en-US" sz="1600" dirty="0" smtClean="0"/>
                        <a:t> - Crowd funder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✔️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✔️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423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Bus Support</a:t>
                      </a:r>
                      <a:r>
                        <a:rPr lang="en-US" sz="1600" dirty="0" smtClean="0"/>
                        <a:t> - Rural resilience fund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✔️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✔️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423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2060"/>
                          </a:solidFill>
                        </a:rPr>
                        <a:t>Bus Support </a:t>
                      </a:r>
                      <a:r>
                        <a:rPr lang="en-US" sz="1600" dirty="0" smtClean="0"/>
                        <a:t>- Digital restart </a:t>
                      </a:r>
                      <a:r>
                        <a:rPr lang="en-US" sz="1600" smtClean="0"/>
                        <a:t>and recovery  </a:t>
                      </a:r>
                      <a:r>
                        <a:rPr lang="en-US" sz="1600" dirty="0" smtClean="0"/>
                        <a:t>fund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✔️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✔️</a:t>
                      </a:r>
                    </a:p>
                  </a:txBody>
                  <a:tcPr/>
                </a:tc>
              </a:tr>
              <a:tr h="33423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General </a:t>
                      </a:r>
                      <a:r>
                        <a:rPr lang="en-US" sz="1600" dirty="0" smtClean="0"/>
                        <a:t>– Restart Restore and  Recovery fund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✔️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✔️</a:t>
                      </a:r>
                      <a:endParaRPr lang="en-US" dirty="0"/>
                    </a:p>
                  </a:txBody>
                  <a:tcPr/>
                </a:tc>
              </a:tr>
              <a:tr h="33423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Strategy</a:t>
                      </a:r>
                      <a:r>
                        <a:rPr lang="en-US" sz="1600" dirty="0" smtClean="0"/>
                        <a:t> - </a:t>
                      </a:r>
                      <a:r>
                        <a:rPr lang="en-US" sz="1600" dirty="0" err="1" smtClean="0"/>
                        <a:t>Solent</a:t>
                      </a:r>
                      <a:r>
                        <a:rPr lang="en-US" sz="1600" dirty="0" smtClean="0"/>
                        <a:t> 2050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✔️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✔️</a:t>
                      </a:r>
                      <a:endParaRPr lang="en-US" dirty="0"/>
                    </a:p>
                  </a:txBody>
                  <a:tcPr/>
                </a:tc>
              </a:tr>
              <a:tr h="3342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Strategy</a:t>
                      </a:r>
                      <a:r>
                        <a:rPr lang="en-US" sz="1600" dirty="0" smtClean="0"/>
                        <a:t> - Economic</a:t>
                      </a:r>
                      <a:r>
                        <a:rPr lang="en-US" sz="1600" baseline="0" dirty="0" smtClean="0"/>
                        <a:t> recovery plan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✔️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✔️</a:t>
                      </a:r>
                      <a:endParaRPr lang="en-US" dirty="0"/>
                    </a:p>
                  </a:txBody>
                  <a:tcPr/>
                </a:tc>
              </a:tr>
              <a:tr h="33423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Skills </a:t>
                      </a:r>
                      <a:r>
                        <a:rPr lang="en-US" sz="1600" dirty="0" smtClean="0"/>
                        <a:t>- SAP</a:t>
                      </a:r>
                      <a:r>
                        <a:rPr lang="en-US" sz="1600" baseline="0" dirty="0" smtClean="0"/>
                        <a:t> – Skills Action Plan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✔️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✔️</a:t>
                      </a:r>
                      <a:endParaRPr lang="en-US" dirty="0"/>
                    </a:p>
                  </a:txBody>
                  <a:tcPr/>
                </a:tc>
              </a:tr>
              <a:tr h="334237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B0F0"/>
                          </a:solidFill>
                        </a:rPr>
                        <a:t>Maritime</a:t>
                      </a:r>
                      <a:r>
                        <a:rPr lang="en-US" sz="1600" b="1" baseline="0" dirty="0" smtClean="0">
                          <a:solidFill>
                            <a:srgbClr val="00B0F0"/>
                          </a:solidFill>
                        </a:rPr>
                        <a:t> UK </a:t>
                      </a:r>
                      <a:r>
                        <a:rPr lang="en-US" sz="1600" b="1" baseline="0" dirty="0" err="1" smtClean="0">
                          <a:solidFill>
                            <a:srgbClr val="00B0F0"/>
                          </a:solidFill>
                        </a:rPr>
                        <a:t>Solent</a:t>
                      </a:r>
                      <a:r>
                        <a:rPr lang="en-US" sz="1600" b="1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sz="1600" baseline="0" dirty="0" smtClean="0"/>
                        <a:t>– Recovery plan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✔️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✔️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312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b="11392"/>
          <a:stretch/>
        </p:blipFill>
        <p:spPr>
          <a:xfrm>
            <a:off x="0" y="-8709"/>
            <a:ext cx="12192000" cy="57389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309247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>
                <a:solidFill>
                  <a:schemeClr val="bg1"/>
                </a:solidFill>
                <a:latin typeface="+mn-lt"/>
              </a:rPr>
              <a:t>Coronavirus Support hub </a:t>
            </a:r>
            <a:endParaRPr lang="en-GB" sz="3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99620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/>
          </p:nvPr>
        </p:nvGraphicFramePr>
        <p:xfrm>
          <a:off x="291811" y="348672"/>
          <a:ext cx="6108989" cy="5294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/>
          </p:nvPr>
        </p:nvGraphicFramePr>
        <p:xfrm>
          <a:off x="6400800" y="252843"/>
          <a:ext cx="5478981" cy="5390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99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lent LEP 2018 PowerPoint Theme (Widescreen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lent LEP 2018 PowerPoint Theme (Widescreen)" id="{FC96F6E4-9347-48D8-859F-52910C4C456E}" vid="{27EDD6E8-E54E-48AC-B8A3-95611CD353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Solent LEP 2018 PowerPoint Theme (Widescreen)</Template>
  <TotalTime>197</TotalTime>
  <Words>650</Words>
  <Application>Microsoft Macintosh PowerPoint</Application>
  <PresentationFormat>Widescreen</PresentationFormat>
  <Paragraphs>132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Times New Roman</vt:lpstr>
      <vt:lpstr>Arial</vt:lpstr>
      <vt:lpstr>Solent LEP 2018 PowerPoint Theme (Widescreen)</vt:lpstr>
      <vt:lpstr>Responding to COVID-19 Update May 2020</vt:lpstr>
      <vt:lpstr>COVID-19 : A new paradigm</vt:lpstr>
      <vt:lpstr>COVID-19 : Business and Economy</vt:lpstr>
      <vt:lpstr>COVID-19: RAG rating for key sectors</vt:lpstr>
      <vt:lpstr>COVID-19:  RAG rating for key sectors</vt:lpstr>
      <vt:lpstr>Business resilience and Economic recovery  - what next for Solent LEP and  Solent 2050</vt:lpstr>
      <vt:lpstr>Covid-19 –  Restart and recovery</vt:lpstr>
      <vt:lpstr>Coronavirus Support hub </vt:lpstr>
      <vt:lpstr>PowerPoint Presentation</vt:lpstr>
      <vt:lpstr>PowerPoint Presentation</vt:lpstr>
      <vt:lpstr>PowerPoint Presentation</vt:lpstr>
      <vt:lpstr>PowerPoint Presentation</vt:lpstr>
    </vt:vector>
  </TitlesOfParts>
  <Company>Portsmouth City Council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Responding to COVID-19 Supporting Solent Businesses</dc:title>
  <dc:creator>Baker, Stuart</dc:creator>
  <cp:lastModifiedBy>Microsoft Office User</cp:lastModifiedBy>
  <cp:revision>19</cp:revision>
  <cp:lastPrinted>2020-05-15T09:26:29Z</cp:lastPrinted>
  <dcterms:created xsi:type="dcterms:W3CDTF">2020-05-04T10:44:57Z</dcterms:created>
  <dcterms:modified xsi:type="dcterms:W3CDTF">2020-06-23T15:00:11Z</dcterms:modified>
</cp:coreProperties>
</file>